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794" r:id="rId2"/>
    <p:sldId id="809" r:id="rId3"/>
    <p:sldId id="813" r:id="rId4"/>
    <p:sldId id="850" r:id="rId5"/>
    <p:sldId id="851" r:id="rId6"/>
    <p:sldId id="852" r:id="rId7"/>
    <p:sldId id="853" r:id="rId8"/>
    <p:sldId id="854" r:id="rId9"/>
    <p:sldId id="855" r:id="rId10"/>
    <p:sldId id="856" r:id="rId11"/>
    <p:sldId id="857" r:id="rId12"/>
    <p:sldId id="803" r:id="rId13"/>
    <p:sldId id="815" r:id="rId14"/>
    <p:sldId id="858" r:id="rId15"/>
    <p:sldId id="804" r:id="rId16"/>
    <p:sldId id="811" r:id="rId17"/>
    <p:sldId id="808" r:id="rId18"/>
    <p:sldId id="80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6725" autoAdjust="0"/>
    <p:restoredTop sz="89945" autoAdjust="0"/>
  </p:normalViewPr>
  <p:slideViewPr>
    <p:cSldViewPr snapToGrid="0" snapToObjects="1">
      <p:cViewPr>
        <p:scale>
          <a:sx n="72" d="100"/>
          <a:sy n="72" d="100"/>
        </p:scale>
        <p:origin x="1976" y="4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2" d="100"/>
        <a:sy n="11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3/20/17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6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3/20/17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70070"/>
            <a:ext cx="109728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5"/>
            <a:ext cx="12192000" cy="872193"/>
            <a:chOff x="0" y="-120393"/>
            <a:chExt cx="9144000" cy="872193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769441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Relationship Id="rId3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215" y="5381528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Chief Scientist &amp; Founding Director,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for Entrepreneurship &amp; Technology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Emerging Area Professor 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68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272753" y="2248141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ML Summary and Next Steps in Illustrations</a:t>
            </a:r>
            <a:br>
              <a:rPr lang="en-US" dirty="0" smtClean="0"/>
            </a:br>
            <a:r>
              <a:rPr lang="en-US" sz="2400" dirty="0"/>
              <a:t>Data 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51167" y="231587"/>
            <a:ext cx="3880743" cy="132343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ourier New"/>
                <a:cs typeface="Courier New"/>
              </a:rPr>
              <a:t>Data</a:t>
            </a:r>
            <a:r>
              <a:rPr lang="en-US" sz="5400" dirty="0">
                <a:latin typeface="Arial Narrow"/>
                <a:cs typeface="Arial Narrow"/>
              </a:rPr>
              <a:t> </a:t>
            </a:r>
            <a:r>
              <a:rPr lang="en-US" sz="8000" baseline="30000" dirty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315" y="-89990"/>
            <a:ext cx="8229600" cy="668408"/>
          </a:xfrm>
        </p:spPr>
        <p:txBody>
          <a:bodyPr/>
          <a:lstStyle/>
          <a:p>
            <a:r>
              <a:rPr lang="en-US" dirty="0" smtClean="0"/>
              <a:t>KNN / K Means Illustration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4277" y="3718244"/>
            <a:ext cx="3096090" cy="21821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82" y="524632"/>
            <a:ext cx="8964706" cy="31156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3316" y="4047982"/>
            <a:ext cx="26393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KNN Method: </a:t>
            </a:r>
            <a:r>
              <a:rPr lang="en-US" sz="1200" dirty="0"/>
              <a:t>Find the k nearest images and have them vote on the label (i.e. take the mode)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228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315" y="-89990"/>
            <a:ext cx="8229600" cy="668408"/>
          </a:xfrm>
        </p:spPr>
        <p:txBody>
          <a:bodyPr/>
          <a:lstStyle/>
          <a:p>
            <a:r>
              <a:rPr lang="en-US" dirty="0" smtClean="0"/>
              <a:t>K </a:t>
            </a:r>
            <a:r>
              <a:rPr lang="en-US" smtClean="0"/>
              <a:t>Means / KNN Illustration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825" y="3745673"/>
            <a:ext cx="3096090" cy="21821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82" y="578419"/>
            <a:ext cx="8964706" cy="31156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3315" y="4014866"/>
            <a:ext cx="2256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KNN Method: </a:t>
            </a:r>
            <a:r>
              <a:rPr lang="en-US" sz="1200" dirty="0"/>
              <a:t>Find the k nearest images and have them vote on the label (i.e. take the mode)</a:t>
            </a:r>
          </a:p>
          <a:p>
            <a:endParaRPr lang="en-US" sz="1600" dirty="0"/>
          </a:p>
        </p:txBody>
      </p:sp>
      <p:sp>
        <p:nvSpPr>
          <p:cNvPr id="8" name="Content Placeholder 8"/>
          <p:cNvSpPr txBox="1">
            <a:spLocks/>
          </p:cNvSpPr>
          <p:nvPr/>
        </p:nvSpPr>
        <p:spPr>
          <a:xfrm>
            <a:off x="4009760" y="3550024"/>
            <a:ext cx="6498808" cy="30574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sklearn.neighbors</a:t>
            </a:r>
            <a:r>
              <a:rPr lang="en-US" dirty="0"/>
              <a:t> import </a:t>
            </a:r>
            <a:r>
              <a:rPr lang="en-US" dirty="0" err="1"/>
              <a:t>KNeighborsClassifier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knn</a:t>
            </a:r>
            <a:r>
              <a:rPr lang="en-US" dirty="0"/>
              <a:t> = </a:t>
            </a:r>
            <a:r>
              <a:rPr lang="en-US" dirty="0" err="1"/>
              <a:t>KNeighborsClassifier</a:t>
            </a:r>
            <a:r>
              <a:rPr lang="en-US" dirty="0"/>
              <a:t>(</a:t>
            </a:r>
            <a:r>
              <a:rPr lang="en-US" dirty="0" err="1"/>
              <a:t>n_neighbors</a:t>
            </a:r>
            <a:r>
              <a:rPr lang="en-US" dirty="0"/>
              <a:t> = 3)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knn.fit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knn.predict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acc_knn</a:t>
            </a:r>
            <a:r>
              <a:rPr lang="en-US" dirty="0"/>
              <a:t> = round(</a:t>
            </a:r>
            <a:r>
              <a:rPr lang="en-US" dirty="0" err="1"/>
              <a:t>knn.score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acc_knn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19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875" y="1975810"/>
            <a:ext cx="4278128" cy="30751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003" y="1975811"/>
            <a:ext cx="4422238" cy="2726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210109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875" y="1975810"/>
            <a:ext cx="4278128" cy="30751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003" y="1975811"/>
            <a:ext cx="4422238" cy="2726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5030673" y="1276901"/>
            <a:ext cx="5217459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</a:t>
            </a:r>
            <a:r>
              <a:rPr lang="en-US" dirty="0"/>
              <a:t> import tree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decision_tree</a:t>
            </a:r>
            <a:r>
              <a:rPr lang="en-US" dirty="0"/>
              <a:t> = </a:t>
            </a:r>
            <a:r>
              <a:rPr lang="en-US" dirty="0" err="1"/>
              <a:t>DecisionTreeClassifier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decision_tree.fit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decision_tree.predict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acc_decision_tree</a:t>
            </a:r>
            <a:r>
              <a:rPr lang="en-US" dirty="0"/>
              <a:t> = round(</a:t>
            </a:r>
            <a:r>
              <a:rPr lang="en-US" dirty="0" err="1"/>
              <a:t>decision_tree.score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acc_decision_tree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14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experiment with the Titanic Data Set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828800" y="1593001"/>
          <a:ext cx="4213413" cy="3291840"/>
        </p:xfrm>
        <a:graphic>
          <a:graphicData uri="http://schemas.openxmlformats.org/drawingml/2006/table">
            <a:tbl>
              <a:tblPr/>
              <a:tblGrid>
                <a:gridCol w="340660"/>
                <a:gridCol w="2707341"/>
                <a:gridCol w="1165412"/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 smtClean="0">
                          <a:effectLst/>
                        </a:rPr>
                        <a:t>Model</a:t>
                      </a:r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effectLst/>
                        </a:rPr>
                        <a:t>Score</a:t>
                      </a: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Random Forest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 dirty="0">
                          <a:effectLst/>
                        </a:rPr>
                        <a:t>86.76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Decision Tree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86.76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KNN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84.74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Support Vector Machines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83.84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is-I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Logistic Regression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b-NO">
                          <a:effectLst/>
                        </a:rPr>
                        <a:t>80.36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Linear SVC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i-FI">
                          <a:effectLst/>
                        </a:rPr>
                        <a:t>79.01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Perceptron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78.00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Naive Bayes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72.28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Stochastic Gradient Decent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 dirty="0">
                          <a:effectLst/>
                        </a:rPr>
                        <a:t>72.28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6615954" y="1689530"/>
            <a:ext cx="17929" cy="30987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028330" y="1593001"/>
            <a:ext cx="3047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Accuracy</a:t>
            </a:r>
          </a:p>
          <a:p>
            <a:r>
              <a:rPr lang="en-US" dirty="0"/>
              <a:t>Generally more training time</a:t>
            </a:r>
          </a:p>
          <a:p>
            <a:r>
              <a:rPr lang="en-US" dirty="0"/>
              <a:t>More risk of overfitting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28329" y="4141982"/>
            <a:ext cx="3047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Less Accuracy</a:t>
            </a:r>
          </a:p>
          <a:p>
            <a:r>
              <a:rPr lang="en-US" dirty="0"/>
              <a:t>Generally less computation</a:t>
            </a:r>
          </a:p>
        </p:txBody>
      </p:sp>
    </p:spTree>
    <p:extLst>
      <p:ext uri="{BB962C8B-B14F-4D97-AF65-F5344CB8AC3E}">
        <p14:creationId xmlns:p14="http://schemas.microsoft.com/office/powerpoint/2010/main" val="153581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908" y="1781756"/>
            <a:ext cx="4898576" cy="33891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84" y="1905243"/>
            <a:ext cx="3912876" cy="29220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3932771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lg-cheat-sheet (1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076" y="-39159"/>
            <a:ext cx="8386924" cy="64808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80587"/>
            <a:ext cx="8229600" cy="668408"/>
          </a:xfrm>
        </p:spPr>
        <p:txBody>
          <a:bodyPr/>
          <a:lstStyle/>
          <a:p>
            <a:r>
              <a:rPr lang="en-US" dirty="0" err="1" smtClean="0"/>
              <a:t>Scikit</a:t>
            </a:r>
            <a:r>
              <a:rPr lang="en-US" dirty="0" smtClean="0"/>
              <a:t>-Learn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81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8" y="231812"/>
            <a:ext cx="4709810" cy="16732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414" y="318221"/>
            <a:ext cx="4363626" cy="2955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9175" y="2072102"/>
            <a:ext cx="4755890" cy="21970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4188" y="608351"/>
            <a:ext cx="4063812" cy="20124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188" y="2812448"/>
            <a:ext cx="4063812" cy="13016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6614" y="4096512"/>
            <a:ext cx="4009222" cy="16362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79176" y="4409316"/>
            <a:ext cx="4554632" cy="15241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9576" y="6300996"/>
            <a:ext cx="6929813" cy="41798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1" name="TextBox 10"/>
          <p:cNvSpPr txBox="1"/>
          <p:nvPr/>
        </p:nvSpPr>
        <p:spPr>
          <a:xfrm>
            <a:off x="1770955" y="6297895"/>
            <a:ext cx="1956260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57092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62064" y="2782527"/>
            <a:ext cx="6217894" cy="923330"/>
          </a:xfrm>
          <a:prstGeom prst="rect">
            <a:avLst/>
          </a:prstGeom>
          <a:solidFill>
            <a:schemeClr val="tx1">
              <a:alpha val="86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 Neue Light"/>
                <a:cs typeface="Helvetica Neue Light"/>
              </a:rPr>
              <a:t>End of Section</a:t>
            </a:r>
          </a:p>
        </p:txBody>
      </p:sp>
    </p:spTree>
    <p:extLst>
      <p:ext uri="{BB962C8B-B14F-4D97-AF65-F5344CB8AC3E}">
        <p14:creationId xmlns:p14="http://schemas.microsoft.com/office/powerpoint/2010/main" val="23985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 descr="Supervised-Learning-Algorithm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918" y="1390691"/>
            <a:ext cx="2560042" cy="2916222"/>
          </a:xfrm>
          <a:prstGeom prst="rect">
            <a:avLst/>
          </a:prstGeom>
        </p:spPr>
      </p:pic>
      <p:pic>
        <p:nvPicPr>
          <p:cNvPr id="5" name="Picture 4" descr="Unsupervised-Learning-Algorithm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714" y="1446085"/>
            <a:ext cx="2486635" cy="2805434"/>
          </a:xfrm>
          <a:prstGeom prst="rect">
            <a:avLst/>
          </a:prstGeom>
        </p:spPr>
      </p:pic>
      <p:pic>
        <p:nvPicPr>
          <p:cNvPr id="6" name="Picture 5" descr="Semi-supervised-Learning-Algorithm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586" y="1286692"/>
            <a:ext cx="2527214" cy="296482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734644" y="1197048"/>
            <a:ext cx="2692309" cy="25143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5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 descr="Supervised-Learning-Algorithm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918" y="1390691"/>
            <a:ext cx="2560042" cy="2916222"/>
          </a:xfrm>
          <a:prstGeom prst="rect">
            <a:avLst/>
          </a:prstGeom>
        </p:spPr>
      </p:pic>
      <p:pic>
        <p:nvPicPr>
          <p:cNvPr id="5" name="Picture 4" descr="Unsupervised-Learning-Algorithm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714" y="1446085"/>
            <a:ext cx="2486635" cy="2805434"/>
          </a:xfrm>
          <a:prstGeom prst="rect">
            <a:avLst/>
          </a:prstGeom>
        </p:spPr>
      </p:pic>
      <p:pic>
        <p:nvPicPr>
          <p:cNvPr id="6" name="Picture 5" descr="Semi-supervised-Learning-Algorithm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586" y="1286692"/>
            <a:ext cx="2527214" cy="296482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734644" y="1197048"/>
            <a:ext cx="2692309" cy="25143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59714" y="412377"/>
            <a:ext cx="5551087" cy="5593977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#Setting up for Supervised learning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First clean: use mapping + buckets</a:t>
            </a:r>
            <a:br>
              <a:rPr lang="en-US" dirty="0" smtClean="0"/>
            </a:br>
            <a:endParaRPr lang="en-US" dirty="0" smtClean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X = matrix of data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e.g</a:t>
            </a:r>
            <a:r>
              <a:rPr lang="en-US" dirty="0" smtClean="0"/>
              <a:t> 1000 rows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Y = In sample responses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Typically we want to split in to training data and test data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X_train</a:t>
            </a:r>
            <a:r>
              <a:rPr lang="en-US" dirty="0" smtClean="0"/>
              <a:t> = X[0:500]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Y_train</a:t>
            </a:r>
            <a:r>
              <a:rPr lang="en-US" dirty="0" smtClean="0"/>
              <a:t> = Y[0:500]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X_test</a:t>
            </a:r>
            <a:r>
              <a:rPr lang="en-US" dirty="0" smtClean="0"/>
              <a:t> = X[501:1000]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Y_test</a:t>
            </a:r>
            <a:r>
              <a:rPr lang="en-US" dirty="0" smtClean="0"/>
              <a:t> = Y[501:1000]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77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Illustration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767155"/>
            <a:ext cx="3361458" cy="24983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8" name="Content Placeholder 8"/>
          <p:cNvSpPr txBox="1">
            <a:spLocks/>
          </p:cNvSpPr>
          <p:nvPr/>
        </p:nvSpPr>
        <p:spPr>
          <a:xfrm>
            <a:off x="5593976" y="943047"/>
            <a:ext cx="4616824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#Setting Linear Regression in </a:t>
            </a:r>
            <a:r>
              <a:rPr lang="en-US" dirty="0" err="1"/>
              <a:t>sklearn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</a:t>
            </a:r>
            <a:r>
              <a:rPr lang="en-US" dirty="0"/>
              <a:t> import </a:t>
            </a:r>
            <a:r>
              <a:rPr lang="en-US" dirty="0" err="1"/>
              <a:t>linear_model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model= </a:t>
            </a:r>
            <a:r>
              <a:rPr lang="en-US" dirty="0" err="1"/>
              <a:t>linear_model.LinearRegression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model.fit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Y_pred_train</a:t>
            </a:r>
            <a:r>
              <a:rPr lang="en-US" dirty="0"/>
              <a:t> =  </a:t>
            </a:r>
            <a:r>
              <a:rPr lang="en-US" dirty="0" err="1"/>
              <a:t>model.predict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Y_pred_test</a:t>
            </a:r>
            <a:r>
              <a:rPr lang="en-US" dirty="0"/>
              <a:t> =  </a:t>
            </a:r>
            <a:r>
              <a:rPr lang="en-US" dirty="0" err="1"/>
              <a:t>model.predict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Compare </a:t>
            </a:r>
            <a:r>
              <a:rPr lang="en-US" dirty="0" err="1"/>
              <a:t>Y_pred_test</a:t>
            </a:r>
            <a:r>
              <a:rPr lang="en-US" dirty="0"/>
              <a:t> with </a:t>
            </a:r>
            <a:r>
              <a:rPr lang="en-US" dirty="0" err="1"/>
              <a:t>Y_test</a:t>
            </a:r>
            <a:r>
              <a:rPr lang="en-US" dirty="0"/>
              <a:t> for error.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03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51151"/>
            <a:ext cx="8229600" cy="668408"/>
          </a:xfrm>
        </p:spPr>
        <p:txBody>
          <a:bodyPr/>
          <a:lstStyle/>
          <a:p>
            <a:r>
              <a:rPr lang="en-US" dirty="0" smtClean="0"/>
              <a:t>Logistic Regression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876301"/>
            <a:ext cx="6361502" cy="46806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138523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51151"/>
            <a:ext cx="8229600" cy="668408"/>
          </a:xfrm>
        </p:spPr>
        <p:txBody>
          <a:bodyPr/>
          <a:lstStyle/>
          <a:p>
            <a:r>
              <a:rPr lang="en-US" dirty="0" smtClean="0"/>
              <a:t>Logistic Regression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876301"/>
            <a:ext cx="6361502" cy="46806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6" name="Content Placeholder 8"/>
          <p:cNvSpPr txBox="1">
            <a:spLocks/>
          </p:cNvSpPr>
          <p:nvPr/>
        </p:nvSpPr>
        <p:spPr>
          <a:xfrm>
            <a:off x="5593976" y="943047"/>
            <a:ext cx="4616824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sklearn.linear_model</a:t>
            </a:r>
            <a:r>
              <a:rPr lang="en-US" dirty="0"/>
              <a:t> import </a:t>
            </a:r>
            <a:r>
              <a:rPr lang="en-US" dirty="0" err="1"/>
              <a:t>LogisticRegression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Logistic Regression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logreg</a:t>
            </a:r>
            <a:r>
              <a:rPr lang="en-US" dirty="0"/>
              <a:t> = </a:t>
            </a:r>
            <a:r>
              <a:rPr lang="en-US" dirty="0" err="1"/>
              <a:t>LogisticRegression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logreg.fit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logreg.predict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acc_log</a:t>
            </a:r>
            <a:r>
              <a:rPr lang="en-US" dirty="0"/>
              <a:t> = round(</a:t>
            </a:r>
            <a:r>
              <a:rPr lang="en-US" dirty="0" err="1"/>
              <a:t>logreg.score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acc_log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67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 (SVM)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943" y="1332547"/>
            <a:ext cx="5092275" cy="41422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1743099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 (SVM)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316" y="1256729"/>
            <a:ext cx="5092275" cy="41422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6" name="Content Placeholder 8"/>
          <p:cNvSpPr txBox="1">
            <a:spLocks/>
          </p:cNvSpPr>
          <p:nvPr/>
        </p:nvSpPr>
        <p:spPr>
          <a:xfrm>
            <a:off x="6445624" y="1059369"/>
            <a:ext cx="3810000" cy="44995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sklearn.svm</a:t>
            </a:r>
            <a:r>
              <a:rPr lang="en-US" dirty="0"/>
              <a:t> import SVC, </a:t>
            </a:r>
            <a:r>
              <a:rPr lang="en-US" dirty="0" err="1"/>
              <a:t>LinearSVC</a:t>
            </a:r>
            <a:r>
              <a:rPr lang="en-US" dirty="0"/>
              <a:t> 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svc = SVC()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svc.fit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svc.predict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acc_svc</a:t>
            </a:r>
            <a:r>
              <a:rPr lang="en-US" dirty="0"/>
              <a:t> = round(</a:t>
            </a:r>
            <a:r>
              <a:rPr lang="en-US" dirty="0" err="1"/>
              <a:t>svc.score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acc_svc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4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 (SVM)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316" y="1256729"/>
            <a:ext cx="5092275" cy="41422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6" name="Content Placeholder 8"/>
          <p:cNvSpPr txBox="1">
            <a:spLocks/>
          </p:cNvSpPr>
          <p:nvPr/>
        </p:nvSpPr>
        <p:spPr>
          <a:xfrm>
            <a:off x="5378824" y="1059369"/>
            <a:ext cx="4876800" cy="44995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sklearn.svm</a:t>
            </a:r>
            <a:r>
              <a:rPr lang="en-US" dirty="0"/>
              <a:t> import SVC, </a:t>
            </a:r>
            <a:r>
              <a:rPr lang="en-US" dirty="0" err="1"/>
              <a:t>LinearSVC</a:t>
            </a:r>
            <a:r>
              <a:rPr lang="en-US" dirty="0"/>
              <a:t> 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Linear SVC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linear_svc</a:t>
            </a:r>
            <a:r>
              <a:rPr lang="en-US" dirty="0"/>
              <a:t> = </a:t>
            </a:r>
            <a:r>
              <a:rPr lang="en-US" dirty="0" err="1"/>
              <a:t>LinearSVC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linear_svc.fit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linear_svc.predict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Error: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acc_linear_svc</a:t>
            </a:r>
            <a:r>
              <a:rPr lang="en-US" dirty="0"/>
              <a:t> = round(</a:t>
            </a:r>
            <a:r>
              <a:rPr lang="en-US" dirty="0" err="1"/>
              <a:t>linear_svc.score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  <a:r>
              <a:rPr lang="en-US" dirty="0" err="1"/>
              <a:t>acc_linear_svc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71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4438</TotalTime>
  <Words>409</Words>
  <Application>Microsoft Macintosh PowerPoint</Application>
  <PresentationFormat>Widescreen</PresentationFormat>
  <Paragraphs>155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 Narrow</vt:lpstr>
      <vt:lpstr>Calibri</vt:lpstr>
      <vt:lpstr>Courier New</vt:lpstr>
      <vt:lpstr>Helvetica Neue Light</vt:lpstr>
      <vt:lpstr>Mangal</vt:lpstr>
      <vt:lpstr>ＭＳ Ｐゴシック</vt:lpstr>
      <vt:lpstr>Optima</vt:lpstr>
      <vt:lpstr>Arial</vt:lpstr>
      <vt:lpstr>Office Theme</vt:lpstr>
      <vt:lpstr>ML Summary and Next Steps in Illustrations Data X: A Course on Data, Signals, and Systems</vt:lpstr>
      <vt:lpstr>Overview</vt:lpstr>
      <vt:lpstr>Overview</vt:lpstr>
      <vt:lpstr>Linear Regression Illustration</vt:lpstr>
      <vt:lpstr>Logistic Regression Illustration</vt:lpstr>
      <vt:lpstr>Logistic Regression Illustration</vt:lpstr>
      <vt:lpstr>Support Vector Machine (SVM) Illustration</vt:lpstr>
      <vt:lpstr>Support Vector Machine (SVM) Illustration</vt:lpstr>
      <vt:lpstr>Support Vector Machine (SVM) Illustration</vt:lpstr>
      <vt:lpstr>KNN / K Means Illustration </vt:lpstr>
      <vt:lpstr>K Means / KNN Illustration </vt:lpstr>
      <vt:lpstr>Decision Tree Illustration</vt:lpstr>
      <vt:lpstr>Decision Tree Illustration</vt:lpstr>
      <vt:lpstr>Our experiment with the Titanic Data Set</vt:lpstr>
      <vt:lpstr>Neural Network Illustration</vt:lpstr>
      <vt:lpstr>Scikit-Learn Algorithm</vt:lpstr>
      <vt:lpstr>PowerPoint Presentation</vt:lpstr>
      <vt:lpstr>PowerPoint Presentation</vt:lpstr>
    </vt:vector>
  </TitlesOfParts>
  <Company>UC Berkeley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Microsoft Office User</cp:lastModifiedBy>
  <cp:revision>367</cp:revision>
  <cp:lastPrinted>2017-03-09T04:19:35Z</cp:lastPrinted>
  <dcterms:created xsi:type="dcterms:W3CDTF">2013-05-20T04:35:54Z</dcterms:created>
  <dcterms:modified xsi:type="dcterms:W3CDTF">2017-03-21T05:52:17Z</dcterms:modified>
</cp:coreProperties>
</file>

<file path=docProps/thumbnail.jpeg>
</file>